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embedTrueTypeFonts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81" r:id="rId6"/>
    <p:sldId id="301" r:id="rId7"/>
    <p:sldId id="379" r:id="rId8"/>
    <p:sldId id="378" r:id="rId9"/>
    <p:sldId id="380" r:id="rId10"/>
  </p:sldIdLst>
  <p:sldSz cx="9144000" cy="5143500" type="screen16x9"/>
  <p:notesSz cx="7104063" cy="10234613"/>
  <p:embeddedFontLst>
    <p:embeddedFont>
      <p:font typeface="HGPGothicE" panose="020B0900000000000000" pitchFamily="34" charset="-128"/>
      <p:regular r:id="rId13"/>
    </p:embeddedFont>
  </p:embeddedFontLst>
  <p:defaultTextStyle>
    <a:defPPr>
      <a:defRPr lang="ja-JP"/>
    </a:defPPr>
    <a:lvl1pPr algn="l" rtl="0" fontAlgn="base">
      <a:lnSpc>
        <a:spcPct val="90000"/>
      </a:lnSpc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  <a:srgbClr val="4C4C4C"/>
    <a:srgbClr val="FF00FF"/>
    <a:srgbClr val="FF0026"/>
    <a:srgbClr val="2D2D2D"/>
    <a:srgbClr val="FF0000"/>
    <a:srgbClr val="1A1A1A"/>
    <a:srgbClr val="FFFFFF"/>
    <a:srgbClr val="3333CC"/>
    <a:srgbClr val="D9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6780" autoAdjust="0"/>
  </p:normalViewPr>
  <p:slideViewPr>
    <p:cSldViewPr snapToGrid="0">
      <p:cViewPr varScale="1">
        <p:scale>
          <a:sx n="161" d="100"/>
          <a:sy n="161" d="100"/>
        </p:scale>
        <p:origin x="276" y="114"/>
      </p:cViewPr>
      <p:guideLst>
        <p:guide orient="horz" pos="1620"/>
        <p:guide pos="287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2438" y="5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55" cy="51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10" y="0"/>
            <a:ext cx="3077755" cy="51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337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60"/>
            <a:ext cx="3077755" cy="51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10" y="9722560"/>
            <a:ext cx="3077755" cy="51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fld id="{97EB0BD7-0D1B-461F-96D2-458D4659D7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551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55" cy="51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310" y="0"/>
            <a:ext cx="3077755" cy="51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6763"/>
            <a:ext cx="682466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874" y="4862088"/>
            <a:ext cx="5210320" cy="460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6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560"/>
            <a:ext cx="3077755" cy="51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310" y="9722560"/>
            <a:ext cx="3077755" cy="51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76" tIns="47389" rIns="94776" bIns="473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fld id="{8AF01994-2739-4319-8C13-74EB71056E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687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4663" cy="38385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01994-2739-4319-8C13-74EB71056E38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3"/>
          <p:cNvSpPr txBox="1">
            <a:spLocks noChangeArrowheads="1"/>
          </p:cNvSpPr>
          <p:nvPr userDrawn="1"/>
        </p:nvSpPr>
        <p:spPr bwMode="gray">
          <a:xfrm>
            <a:off x="5937268" y="4949429"/>
            <a:ext cx="2755883" cy="1892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2020 Hitachi High-Tech Analytical Science. All rights reserved.</a:t>
            </a:r>
          </a:p>
        </p:txBody>
      </p:sp>
      <p:sp>
        <p:nvSpPr>
          <p:cNvPr id="42" name="スライド番号プレースホルダ 2"/>
          <p:cNvSpPr>
            <a:spLocks noGrp="1"/>
          </p:cNvSpPr>
          <p:nvPr userDrawn="1">
            <p:ph type="sldNum" sz="quarter" idx="10"/>
          </p:nvPr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0173A9-6621-4FFE-BC07-AC198BDD4C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3" name="タイトル 1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2138611" y="2335279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  <a:latin typeface="+mj-lt"/>
                <a:ea typeface="HGP創英角ｺﾞｼｯｸUB" pitchFamily="50" charset="-128"/>
              </a:defRPr>
            </a:lvl1pPr>
          </a:lstStyle>
          <a:p>
            <a:r>
              <a:rPr lang="en-US" altLang="ja-JP" b="1">
                <a:latin typeface="+mj-lt"/>
                <a:cs typeface="Arial" charset="0"/>
              </a:rPr>
              <a:t>Master title</a:t>
            </a:r>
            <a:endParaRPr lang="ja-JP" altLang="en-US" dirty="0"/>
          </a:p>
        </p:txBody>
      </p:sp>
      <p:sp>
        <p:nvSpPr>
          <p:cNvPr id="49" name="テキスト プレースホルダ 48"/>
          <p:cNvSpPr>
            <a:spLocks noGrp="1"/>
          </p:cNvSpPr>
          <p:nvPr userDrawn="1">
            <p:ph type="body" sz="quarter" idx="11" hasCustomPrompt="1"/>
          </p:nvPr>
        </p:nvSpPr>
        <p:spPr bwMode="gray">
          <a:xfrm>
            <a:off x="2138610" y="2742133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buNone/>
              <a:defRPr sz="1800"/>
            </a:lvl1pPr>
          </a:lstStyle>
          <a:p>
            <a:pPr lvl="0"/>
            <a:r>
              <a:rPr kumimoji="1" lang="en-US" altLang="ja-JP"/>
              <a:t>Subtitle</a:t>
            </a:r>
            <a:endParaRPr kumimoji="1" lang="ja-JP" altLang="en-US"/>
          </a:p>
        </p:txBody>
      </p:sp>
      <p:grpSp>
        <p:nvGrpSpPr>
          <p:cNvPr id="40" name="グループ化 39"/>
          <p:cNvGrpSpPr/>
          <p:nvPr userDrawn="1"/>
        </p:nvGrpSpPr>
        <p:grpSpPr bwMode="gray">
          <a:xfrm>
            <a:off x="324487" y="2057426"/>
            <a:ext cx="8495663" cy="97488"/>
            <a:chOff x="324487" y="2057426"/>
            <a:chExt cx="8495663" cy="97488"/>
          </a:xfrm>
        </p:grpSpPr>
        <p:sp>
          <p:nvSpPr>
            <p:cNvPr id="45" name="正方形/長方形 11"/>
            <p:cNvSpPr>
              <a:spLocks noChangeArrowheads="1"/>
            </p:cNvSpPr>
            <p:nvPr/>
          </p:nvSpPr>
          <p:spPr bwMode="gray">
            <a:xfrm>
              <a:off x="324489" y="2057426"/>
              <a:ext cx="8495661" cy="97488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46" name="グループ化 16"/>
            <p:cNvGrpSpPr/>
            <p:nvPr/>
          </p:nvGrpSpPr>
          <p:grpSpPr bwMode="gray">
            <a:xfrm>
              <a:off x="324487" y="2057426"/>
              <a:ext cx="1938812" cy="97488"/>
              <a:chOff x="312738" y="2747963"/>
              <a:chExt cx="1970087" cy="109537"/>
            </a:xfrm>
          </p:grpSpPr>
          <p:sp>
            <p:nvSpPr>
              <p:cNvPr id="47" name="正方形/長方形 46"/>
              <p:cNvSpPr/>
              <p:nvPr/>
            </p:nvSpPr>
            <p:spPr bwMode="gray">
              <a:xfrm>
                <a:off x="312738" y="2747963"/>
                <a:ext cx="1970087" cy="109537"/>
              </a:xfrm>
              <a:prstGeom prst="rect">
                <a:avLst/>
              </a:prstGeom>
              <a:solidFill>
                <a:srgbClr val="FF002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 bwMode="gray">
              <a:xfrm>
                <a:off x="312738" y="2747963"/>
                <a:ext cx="985837" cy="109537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pic>
        <p:nvPicPr>
          <p:cNvPr id="50" name="図 49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0655" y="402724"/>
            <a:ext cx="1769495" cy="507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3"/>
          <p:cNvSpPr txBox="1">
            <a:spLocks noChangeArrowheads="1"/>
          </p:cNvSpPr>
          <p:nvPr userDrawn="1"/>
        </p:nvSpPr>
        <p:spPr bwMode="gray">
          <a:xfrm>
            <a:off x="5636623" y="4949429"/>
            <a:ext cx="3056528" cy="1892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2020 Hitachi High-Tech Analytical Science. All rights reserved.</a:t>
            </a:r>
          </a:p>
        </p:txBody>
      </p:sp>
      <p:sp>
        <p:nvSpPr>
          <p:cNvPr id="42" name="スライド番号プレースホルダ 2"/>
          <p:cNvSpPr>
            <a:spLocks noGrp="1"/>
          </p:cNvSpPr>
          <p:nvPr userDrawn="1">
            <p:ph type="sldNum" sz="quarter" idx="10"/>
          </p:nvPr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0173A9-6621-4FFE-BC07-AC198BDD4C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3" name="タイトル 1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2138611" y="2335279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  <a:latin typeface="+mj-lt"/>
                <a:ea typeface="HGP創英角ｺﾞｼｯｸUB" pitchFamily="50" charset="-128"/>
              </a:defRPr>
            </a:lvl1pPr>
          </a:lstStyle>
          <a:p>
            <a:r>
              <a:rPr lang="en-US" altLang="ja-JP" b="1" dirty="0">
                <a:latin typeface="+mj-lt"/>
                <a:cs typeface="Arial" charset="0"/>
              </a:rPr>
              <a:t>Master title</a:t>
            </a:r>
            <a:endParaRPr lang="ja-JP" altLang="en-US" dirty="0"/>
          </a:p>
        </p:txBody>
      </p:sp>
      <p:sp>
        <p:nvSpPr>
          <p:cNvPr id="49" name="テキスト プレースホルダ 48"/>
          <p:cNvSpPr>
            <a:spLocks noGrp="1"/>
          </p:cNvSpPr>
          <p:nvPr userDrawn="1">
            <p:ph type="body" sz="quarter" idx="11" hasCustomPrompt="1"/>
          </p:nvPr>
        </p:nvSpPr>
        <p:spPr bwMode="gray">
          <a:xfrm>
            <a:off x="2138610" y="2742133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/>
              <a:t>Subtitle</a:t>
            </a:r>
            <a:endParaRPr kumimoji="1" lang="ja-JP" altLang="en-US"/>
          </a:p>
        </p:txBody>
      </p:sp>
      <p:pic>
        <p:nvPicPr>
          <p:cNvPr id="13" name="図 12" descr="ea60_010_032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0655" y="402724"/>
            <a:ext cx="1769495" cy="50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7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プレースホルダ 2"/>
          <p:cNvSpPr>
            <a:spLocks noGrp="1"/>
          </p:cNvSpPr>
          <p:nvPr>
            <p:ph type="sldNum" sz="quarter" idx="10"/>
          </p:nvPr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0173A9-6621-4FFE-BC07-AC198BDD4C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8" name="Text Box 13"/>
          <p:cNvSpPr txBox="1">
            <a:spLocks noChangeArrowheads="1"/>
          </p:cNvSpPr>
          <p:nvPr userDrawn="1"/>
        </p:nvSpPr>
        <p:spPr bwMode="gray">
          <a:xfrm>
            <a:off x="5962915" y="4949429"/>
            <a:ext cx="2730236" cy="1892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2020 Hitachi High-Tech Analytical Science. All rights reserved.</a:t>
            </a:r>
          </a:p>
        </p:txBody>
      </p:sp>
      <p:grpSp>
        <p:nvGrpSpPr>
          <p:cNvPr id="39" name="グループ化 38"/>
          <p:cNvGrpSpPr/>
          <p:nvPr userDrawn="1"/>
        </p:nvGrpSpPr>
        <p:grpSpPr bwMode="gray">
          <a:xfrm>
            <a:off x="324487" y="2057426"/>
            <a:ext cx="8495663" cy="97488"/>
            <a:chOff x="324487" y="2057426"/>
            <a:chExt cx="8495663" cy="97488"/>
          </a:xfrm>
        </p:grpSpPr>
        <p:sp>
          <p:nvSpPr>
            <p:cNvPr id="40" name="正方形/長方形 11"/>
            <p:cNvSpPr>
              <a:spLocks noChangeArrowheads="1"/>
            </p:cNvSpPr>
            <p:nvPr/>
          </p:nvSpPr>
          <p:spPr bwMode="gray">
            <a:xfrm>
              <a:off x="324489" y="2057426"/>
              <a:ext cx="8495661" cy="97488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41" name="グループ化 16"/>
            <p:cNvGrpSpPr/>
            <p:nvPr/>
          </p:nvGrpSpPr>
          <p:grpSpPr bwMode="gray">
            <a:xfrm>
              <a:off x="324487" y="2057426"/>
              <a:ext cx="1938812" cy="97488"/>
              <a:chOff x="312738" y="2747963"/>
              <a:chExt cx="1970087" cy="109537"/>
            </a:xfrm>
          </p:grpSpPr>
          <p:sp>
            <p:nvSpPr>
              <p:cNvPr id="42" name="正方形/長方形 41"/>
              <p:cNvSpPr/>
              <p:nvPr/>
            </p:nvSpPr>
            <p:spPr bwMode="gray">
              <a:xfrm>
                <a:off x="312738" y="2747963"/>
                <a:ext cx="1970087" cy="109537"/>
              </a:xfrm>
              <a:prstGeom prst="rect">
                <a:avLst/>
              </a:prstGeom>
              <a:solidFill>
                <a:srgbClr val="FF002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3" name="正方形/長方形 42"/>
              <p:cNvSpPr/>
              <p:nvPr/>
            </p:nvSpPr>
            <p:spPr bwMode="gray">
              <a:xfrm>
                <a:off x="312738" y="2747963"/>
                <a:ext cx="985837" cy="109537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pic>
        <p:nvPicPr>
          <p:cNvPr id="44" name="図 43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0655" y="402724"/>
            <a:ext cx="1769495" cy="507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566739" y="2365096"/>
            <a:ext cx="1928733" cy="424732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lang="en-US" altLang="ja-JP" sz="2400" b="1" smtClean="0">
                <a:solidFill>
                  <a:schemeClr val="tx1"/>
                </a:solidFill>
                <a:ea typeface="HGPｺﾞｼｯｸE" pitchFamily="50" charset="-128"/>
                <a:cs typeface="Arial" charset="0"/>
              </a:defRPr>
            </a:lvl1pPr>
          </a:lstStyle>
          <a:p>
            <a:r>
              <a:rPr lang="en-US" altLang="ja-JP" b="1" dirty="0">
                <a:latin typeface="+mj-lt"/>
                <a:ea typeface="HGPｺﾞｼｯｸE" pitchFamily="50" charset="-128"/>
                <a:cs typeface="Arial" charset="0"/>
              </a:rPr>
              <a:t>chapter title</a:t>
            </a:r>
            <a:endParaRPr lang="ja-JP" altLang="en-US" dirty="0"/>
          </a:p>
        </p:txBody>
      </p:sp>
      <p:sp>
        <p:nvSpPr>
          <p:cNvPr id="54" name="スライド番号プレースホルダ 2"/>
          <p:cNvSpPr txBox="1">
            <a:spLocks/>
          </p:cNvSpPr>
          <p:nvPr userDrawn="1"/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0173A9-6621-4FFE-BC07-AC198BDD4C9A}" type="slidenum">
              <a:rPr kumimoji="1" lang="en-US" altLang="ja-JP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HGPｺﾞｼｯｸE" pitchFamily="50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39" name="Text Box 13"/>
          <p:cNvSpPr txBox="1">
            <a:spLocks noChangeArrowheads="1"/>
          </p:cNvSpPr>
          <p:nvPr userDrawn="1"/>
        </p:nvSpPr>
        <p:spPr bwMode="gray">
          <a:xfrm>
            <a:off x="5937267" y="4949429"/>
            <a:ext cx="2755884" cy="1892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2020 Hitachi High-Tech Analytical Science. All rights reserved.</a:t>
            </a:r>
          </a:p>
        </p:txBody>
      </p:sp>
      <p:grpSp>
        <p:nvGrpSpPr>
          <p:cNvPr id="40" name="グループ化 39"/>
          <p:cNvGrpSpPr/>
          <p:nvPr userDrawn="1"/>
        </p:nvGrpSpPr>
        <p:grpSpPr bwMode="gray">
          <a:xfrm>
            <a:off x="324487" y="2057426"/>
            <a:ext cx="8495663" cy="97488"/>
            <a:chOff x="324487" y="2057426"/>
            <a:chExt cx="8495663" cy="97488"/>
          </a:xfrm>
        </p:grpSpPr>
        <p:sp>
          <p:nvSpPr>
            <p:cNvPr id="41" name="正方形/長方形 11"/>
            <p:cNvSpPr>
              <a:spLocks noChangeArrowheads="1"/>
            </p:cNvSpPr>
            <p:nvPr/>
          </p:nvSpPr>
          <p:spPr bwMode="gray">
            <a:xfrm>
              <a:off x="324489" y="2057426"/>
              <a:ext cx="8495661" cy="97488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42" name="グループ化 16"/>
            <p:cNvGrpSpPr/>
            <p:nvPr/>
          </p:nvGrpSpPr>
          <p:grpSpPr bwMode="gray">
            <a:xfrm>
              <a:off x="324487" y="2057426"/>
              <a:ext cx="1938812" cy="97488"/>
              <a:chOff x="312738" y="2747963"/>
              <a:chExt cx="1970087" cy="109537"/>
            </a:xfrm>
          </p:grpSpPr>
          <p:sp>
            <p:nvSpPr>
              <p:cNvPr id="43" name="正方形/長方形 42"/>
              <p:cNvSpPr/>
              <p:nvPr/>
            </p:nvSpPr>
            <p:spPr bwMode="gray">
              <a:xfrm>
                <a:off x="312738" y="2747963"/>
                <a:ext cx="1970087" cy="109537"/>
              </a:xfrm>
              <a:prstGeom prst="rect">
                <a:avLst/>
              </a:prstGeom>
              <a:solidFill>
                <a:srgbClr val="FF002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正方形/長方形 43"/>
              <p:cNvSpPr/>
              <p:nvPr/>
            </p:nvSpPr>
            <p:spPr bwMode="gray">
              <a:xfrm>
                <a:off x="312738" y="2747963"/>
                <a:ext cx="985837" cy="109537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pic>
        <p:nvPicPr>
          <p:cNvPr id="45" name="図 44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0655" y="402724"/>
            <a:ext cx="1769495" cy="507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113191" y="134612"/>
            <a:ext cx="74880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en-US" altLang="ja-JP" sz="2000" b="1" smtClean="0">
                <a:solidFill>
                  <a:schemeClr val="tx1"/>
                </a:solidFill>
                <a:ea typeface="ＭＳ Ｐゴシック" pitchFamily="50" charset="-128"/>
                <a:cs typeface="Arial" charset="0"/>
              </a:defRPr>
            </a:lvl1pPr>
          </a:lstStyle>
          <a:p>
            <a:r>
              <a:rPr lang="en-US" altLang="ja-JP" b="1" dirty="0">
                <a:latin typeface="+mj-lt"/>
                <a:ea typeface="ＭＳ Ｐゴシック" pitchFamily="50" charset="-128"/>
                <a:cs typeface="Arial" charset="0"/>
              </a:rPr>
              <a:t>Contents Title</a:t>
            </a:r>
            <a:endParaRPr lang="ja-JP" altLang="en-US" dirty="0"/>
          </a:p>
        </p:txBody>
      </p:sp>
      <p:sp>
        <p:nvSpPr>
          <p:cNvPr id="36" name="スライド番号プレースホルダ 2"/>
          <p:cNvSpPr txBox="1">
            <a:spLocks/>
          </p:cNvSpPr>
          <p:nvPr userDrawn="1"/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0173A9-6621-4FFE-BC07-AC198BDD4C9A}" type="slidenum">
              <a:rPr kumimoji="1" lang="en-US" altLang="ja-JP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HGPｺﾞｼｯｸE" pitchFamily="50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63" name="Text Box 13"/>
          <p:cNvSpPr txBox="1">
            <a:spLocks noChangeArrowheads="1"/>
          </p:cNvSpPr>
          <p:nvPr userDrawn="1"/>
        </p:nvSpPr>
        <p:spPr bwMode="gray">
          <a:xfrm>
            <a:off x="5937267" y="4949429"/>
            <a:ext cx="2755884" cy="1892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GB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2020 Hitachi High-Tech Analytical Science. All rights reserved.</a:t>
            </a:r>
          </a:p>
        </p:txBody>
      </p:sp>
      <p:sp>
        <p:nvSpPr>
          <p:cNvPr id="68" name="正方形/長方形 11"/>
          <p:cNvSpPr>
            <a:spLocks noChangeArrowheads="1"/>
          </p:cNvSpPr>
          <p:nvPr userDrawn="1"/>
        </p:nvSpPr>
        <p:spPr bwMode="gray">
          <a:xfrm>
            <a:off x="0" y="595775"/>
            <a:ext cx="9144000" cy="66292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69" name="グループ化 62"/>
          <p:cNvGrpSpPr/>
          <p:nvPr userDrawn="1"/>
        </p:nvGrpSpPr>
        <p:grpSpPr bwMode="gray">
          <a:xfrm>
            <a:off x="-3" y="595775"/>
            <a:ext cx="1318393" cy="66292"/>
            <a:chOff x="312738" y="2747963"/>
            <a:chExt cx="1970087" cy="109537"/>
          </a:xfrm>
        </p:grpSpPr>
        <p:sp>
          <p:nvSpPr>
            <p:cNvPr id="70" name="正方形/長方形 69"/>
            <p:cNvSpPr/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F002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gray">
            <a:xfrm>
              <a:off x="312738" y="2747963"/>
              <a:ext cx="985837" cy="109537"/>
            </a:xfrm>
            <a:prstGeom prst="rect">
              <a:avLst/>
            </a:prstGeom>
            <a:solidFill>
              <a:srgbClr val="B3B3B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72" name="図 71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4175" y="138115"/>
            <a:ext cx="1195200" cy="3428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22917" y="2167156"/>
            <a:ext cx="2698166" cy="77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スライド番号プレースホルダ 2"/>
          <p:cNvSpPr>
            <a:spLocks noGrp="1"/>
          </p:cNvSpPr>
          <p:nvPr>
            <p:ph type="sldNum" sz="quarter" idx="10"/>
          </p:nvPr>
        </p:nvSpPr>
        <p:spPr>
          <a:xfrm>
            <a:off x="8739738" y="4970874"/>
            <a:ext cx="296759" cy="1476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75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1D69DF-702F-4074-8427-504620DF9C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66" name="グループ化 65"/>
          <p:cNvGrpSpPr/>
          <p:nvPr userDrawn="1"/>
        </p:nvGrpSpPr>
        <p:grpSpPr>
          <a:xfrm>
            <a:off x="324644" y="2085153"/>
            <a:ext cx="8502651" cy="82153"/>
            <a:chOff x="324643" y="2763058"/>
            <a:chExt cx="8502651" cy="109537"/>
          </a:xfrm>
        </p:grpSpPr>
        <p:sp>
          <p:nvSpPr>
            <p:cNvPr id="67" name="正方形/長方形 11"/>
            <p:cNvSpPr>
              <a:spLocks noChangeArrowheads="1"/>
            </p:cNvSpPr>
            <p:nvPr/>
          </p:nvSpPr>
          <p:spPr bwMode="auto">
            <a:xfrm>
              <a:off x="324644" y="2763058"/>
              <a:ext cx="8502650" cy="109537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950"/>
            </a:p>
          </p:txBody>
        </p:sp>
        <p:grpSp>
          <p:nvGrpSpPr>
            <p:cNvPr id="68" name="グループ化 62"/>
            <p:cNvGrpSpPr/>
            <p:nvPr userDrawn="1"/>
          </p:nvGrpSpPr>
          <p:grpSpPr>
            <a:xfrm>
              <a:off x="324643" y="2763058"/>
              <a:ext cx="2178447" cy="109537"/>
              <a:chOff x="312738" y="2747963"/>
              <a:chExt cx="1970087" cy="109537"/>
            </a:xfrm>
          </p:grpSpPr>
          <p:sp>
            <p:nvSpPr>
              <p:cNvPr id="69" name="正方形/長方形 68"/>
              <p:cNvSpPr/>
              <p:nvPr/>
            </p:nvSpPr>
            <p:spPr bwMode="auto">
              <a:xfrm>
                <a:off x="312738" y="2747963"/>
                <a:ext cx="1970087" cy="109537"/>
              </a:xfrm>
              <a:prstGeom prst="rect">
                <a:avLst/>
              </a:prstGeom>
              <a:solidFill>
                <a:srgbClr val="FD001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350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 bwMode="auto">
              <a:xfrm>
                <a:off x="312738" y="2747963"/>
                <a:ext cx="985837" cy="109537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350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740" y="406243"/>
            <a:ext cx="2133494" cy="45884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714" y="3112294"/>
            <a:ext cx="1297521" cy="576279"/>
          </a:xfrm>
          <a:prstGeom prst="rect">
            <a:avLst/>
          </a:prstGeom>
        </p:spPr>
      </p:pic>
      <p:sp>
        <p:nvSpPr>
          <p:cNvPr id="11" name="タイトル 32"/>
          <p:cNvSpPr>
            <a:spLocks noGrp="1"/>
          </p:cNvSpPr>
          <p:nvPr>
            <p:ph type="title" hasCustomPrompt="1"/>
          </p:nvPr>
        </p:nvSpPr>
        <p:spPr>
          <a:xfrm>
            <a:off x="324644" y="2409826"/>
            <a:ext cx="8504555" cy="353943"/>
          </a:xfrm>
          <a:prstGeom prst="rect">
            <a:avLst/>
          </a:prstGeom>
        </p:spPr>
        <p:txBody>
          <a:bodyPr wrap="square" lIns="0" tIns="0" rIns="90000">
            <a:spAutoFit/>
          </a:bodyPr>
          <a:lstStyle>
            <a:lvl1pPr>
              <a:lnSpc>
                <a:spcPts val="2400"/>
              </a:lnSpc>
              <a:defRPr lang="en-US" altLang="ja-JP" b="1" smtClean="0">
                <a:ea typeface="HGPｺﾞｼｯｸE" pitchFamily="50" charset="-128"/>
                <a:cs typeface="Arial" charset="0"/>
              </a:defRPr>
            </a:lvl1pPr>
          </a:lstStyle>
          <a:p>
            <a:r>
              <a:rPr lang="en-US" altLang="ja-JP" dirty="0">
                <a:latin typeface="+mj-lt"/>
                <a:ea typeface="HGPｺﾞｼｯｸE" pitchFamily="50" charset="-128"/>
                <a:cs typeface="Arial" charset="0"/>
              </a:rPr>
              <a:t>Chapter 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1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4" r:id="rId2"/>
    <p:sldLayoutId id="2147483683" r:id="rId3"/>
    <p:sldLayoutId id="2147483679" r:id="rId4"/>
    <p:sldLayoutId id="2147483656" r:id="rId5"/>
    <p:sldLayoutId id="2147483677" r:id="rId6"/>
    <p:sldLayoutId id="2147483687" r:id="rId7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 bwMode="gray">
          <a:xfrm>
            <a:off x="2138611" y="2335279"/>
            <a:ext cx="3313728" cy="830997"/>
          </a:xfrm>
        </p:spPr>
        <p:txBody>
          <a:bodyPr wrap="none"/>
          <a:lstStyle/>
          <a:p>
            <a:r>
              <a:rPr kumimoji="1" lang="en-US" altLang="ja-JP" sz="2400" b="1" dirty="0">
                <a:cs typeface="Arial" charset="0"/>
              </a:rPr>
              <a:t>Vulcan </a:t>
            </a:r>
            <a:r>
              <a:rPr lang="en-US" altLang="ja-JP" b="1" dirty="0">
                <a:cs typeface="Arial" charset="0"/>
              </a:rPr>
              <a:t>Expert</a:t>
            </a:r>
            <a:r>
              <a:rPr kumimoji="1" lang="en-US" altLang="ja-JP" sz="2400" b="1" dirty="0">
                <a:cs typeface="Arial" charset="0"/>
              </a:rPr>
              <a:t>+ </a:t>
            </a:r>
            <a:br>
              <a:rPr kumimoji="1" lang="en-US" altLang="ja-JP" sz="2400" b="1" dirty="0">
                <a:cs typeface="Arial" charset="0"/>
              </a:rPr>
            </a:br>
            <a:r>
              <a:rPr kumimoji="1" lang="en-US" altLang="ja-JP" sz="2400" b="1" dirty="0">
                <a:cs typeface="Arial" charset="0"/>
              </a:rPr>
              <a:t>Calibration datasheet</a:t>
            </a:r>
            <a:endParaRPr kumimoji="1" lang="ja-JP" altLang="en-US" sz="2400" dirty="0">
              <a:latin typeface="+mj-lt"/>
            </a:endParaRPr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sz="quarter" idx="11"/>
          </p:nvPr>
        </p:nvSpPr>
        <p:spPr bwMode="gray">
          <a:xfrm>
            <a:off x="2155862" y="3165935"/>
            <a:ext cx="1826141" cy="369332"/>
          </a:xfrm>
        </p:spPr>
        <p:txBody>
          <a:bodyPr wrap="none"/>
          <a:lstStyle/>
          <a:p>
            <a:r>
              <a:rPr lang="en-US" altLang="ja-JP" dirty="0">
                <a:cs typeface="Arial" pitchFamily="34" charset="0"/>
              </a:rPr>
              <a:t>December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159243-F51D-47BA-9CC5-BDFEFD17D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176" y="2367773"/>
            <a:ext cx="1826141" cy="23349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EA6810-7991-4B6C-AA65-2A1C73E04C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290" y="3855617"/>
            <a:ext cx="1487634" cy="3900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6D10-CCD5-4FF9-90D3-BBFD6052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0000"/>
                </a:solidFill>
                <a:latin typeface="Arial" charset="0"/>
                <a:ea typeface="Arial" charset="0"/>
              </a:rPr>
              <a:t>Aluminium and Magnesium Alloys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CF3EFE4-157C-4DCD-AEDB-DF56ABDB2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58683"/>
              </p:ext>
            </p:extLst>
          </p:nvPr>
        </p:nvGraphicFramePr>
        <p:xfrm>
          <a:off x="113191" y="798427"/>
          <a:ext cx="8929000" cy="876300"/>
        </p:xfrm>
        <a:graphic>
          <a:graphicData uri="http://schemas.openxmlformats.org/drawingml/2006/table">
            <a:tbl>
              <a:tblPr/>
              <a:tblGrid>
                <a:gridCol w="84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1950044128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409052392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1238225793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439829061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118">
                  <a:extLst>
                    <a:ext uri="{9D8B030D-6E8A-4147-A177-3AD203B41FA5}">
                      <a16:colId xmlns:a16="http://schemas.microsoft.com/office/drawing/2014/main" val="4048006498"/>
                    </a:ext>
                  </a:extLst>
                </a:gridCol>
              </a:tblGrid>
              <a:tr h="190500">
                <a:tc gridSpan="16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Aluminium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79.6-100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0.2 - 1.3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F387E3-CAE4-4115-9667-E9C0E3A5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91412"/>
              </p:ext>
            </p:extLst>
          </p:nvPr>
        </p:nvGraphicFramePr>
        <p:xfrm>
          <a:off x="113191" y="2023541"/>
          <a:ext cx="4752506" cy="762000"/>
        </p:xfrm>
        <a:graphic>
          <a:graphicData uri="http://schemas.openxmlformats.org/drawingml/2006/table">
            <a:tbl>
              <a:tblPr/>
              <a:tblGrid>
                <a:gridCol w="114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Magnesium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82.4 - 100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HGPｺﾞｼｯｸE"/>
                        </a:defRPr>
                      </a:lvl9pPr>
                    </a:lstStyle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B76AE078-8151-4DED-A06B-93ED6CF5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3" y="4033886"/>
            <a:ext cx="6764400" cy="79050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tIns="7200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 sz="1000"/>
            </a:pPr>
            <a:r>
              <a:rPr lang="fi-FI" sz="1000" b="1" dirty="0" err="1">
                <a:solidFill>
                  <a:srgbClr val="FFFFFF"/>
                </a:solidFill>
                <a:ea typeface="Arial" charset="0"/>
                <a:cs typeface="Arial" charset="0"/>
              </a:rPr>
              <a:t>Error</a:t>
            </a:r>
            <a:r>
              <a:rPr lang="fi-FI" sz="1000" b="1" dirty="0">
                <a:solidFill>
                  <a:srgbClr val="FFFFFF"/>
                </a:solidFill>
                <a:ea typeface="Arial" charset="0"/>
                <a:cs typeface="Arial" charset="0"/>
              </a:rPr>
              <a:t> %: </a:t>
            </a:r>
            <a:r>
              <a:rPr lang="fi-FI" sz="1000" dirty="0">
                <a:solidFill>
                  <a:srgbClr val="FFFFFF"/>
                </a:solidFill>
                <a:ea typeface="Arial" charset="0"/>
                <a:cs typeface="Arial" charset="0"/>
              </a:rPr>
              <a:t>Typical difference between measured value and certified reference value when large set of test samples are measured with multiple production instruments. Notice that performance of individual instrument may differ slightly.</a:t>
            </a:r>
          </a:p>
          <a:p>
            <a:pPr>
              <a:lnSpc>
                <a:spcPct val="100000"/>
              </a:lnSpc>
              <a:defRPr sz="1000"/>
            </a:pPr>
            <a:endParaRPr lang="fi-FI" sz="1000" dirty="0">
              <a:solidFill>
                <a:srgbClr val="FFFFFF"/>
              </a:solidFill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defRPr sz="1000"/>
            </a:pPr>
            <a:r>
              <a:rPr lang="fi-FI" sz="1000" b="1" dirty="0">
                <a:solidFill>
                  <a:srgbClr val="FFFFFF"/>
                </a:solidFill>
                <a:ea typeface="Arial" charset="0"/>
                <a:cs typeface="Arial" charset="0"/>
              </a:rPr>
              <a:t>Calibration range:</a:t>
            </a:r>
            <a:r>
              <a:rPr lang="fi-FI" sz="1000" dirty="0">
                <a:solidFill>
                  <a:srgbClr val="FFFFFF"/>
                </a:solidFill>
                <a:ea typeface="Arial" charset="0"/>
                <a:cs typeface="Arial" charset="0"/>
              </a:rPr>
              <a:t> Concentration range of the standards used in calibration.</a:t>
            </a:r>
          </a:p>
        </p:txBody>
      </p:sp>
    </p:spTree>
    <p:extLst>
      <p:ext uri="{BB962C8B-B14F-4D97-AF65-F5344CB8AC3E}">
        <p14:creationId xmlns:p14="http://schemas.microsoft.com/office/powerpoint/2010/main" val="422599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80DE-A4D5-4CF4-953F-9A450011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Stainless Steels, Low Alloy Steels and Tool Steels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922669-9CE1-4EA4-947C-10225208D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53150"/>
              </p:ext>
            </p:extLst>
          </p:nvPr>
        </p:nvGraphicFramePr>
        <p:xfrm>
          <a:off x="350488" y="921506"/>
          <a:ext cx="8496331" cy="745884"/>
        </p:xfrm>
        <a:graphic>
          <a:graphicData uri="http://schemas.openxmlformats.org/drawingml/2006/table">
            <a:tbl>
              <a:tblPr/>
              <a:tblGrid>
                <a:gridCol w="1074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0879">
                  <a:extLst>
                    <a:ext uri="{9D8B030D-6E8A-4147-A177-3AD203B41FA5}">
                      <a16:colId xmlns:a16="http://schemas.microsoft.com/office/drawing/2014/main" val="1676411609"/>
                    </a:ext>
                  </a:extLst>
                </a:gridCol>
              </a:tblGrid>
              <a:tr h="186471">
                <a:tc gridSpan="13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Stainless steels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36 - 88.7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2FDA5E-0263-49CC-86D4-54FB595FD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53521"/>
              </p:ext>
            </p:extLst>
          </p:nvPr>
        </p:nvGraphicFramePr>
        <p:xfrm>
          <a:off x="350488" y="2025636"/>
          <a:ext cx="8686005" cy="762000"/>
        </p:xfrm>
        <a:graphic>
          <a:graphicData uri="http://schemas.openxmlformats.org/drawingml/2006/table">
            <a:tbl>
              <a:tblPr/>
              <a:tblGrid>
                <a:gridCol w="112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4165795254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02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Low alloy steels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84.4 - 100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79267F5-E1EE-4570-ABE2-1AD8F5C47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44199"/>
              </p:ext>
            </p:extLst>
          </p:nvPr>
        </p:nvGraphicFramePr>
        <p:xfrm>
          <a:off x="350488" y="3145882"/>
          <a:ext cx="8389252" cy="762000"/>
        </p:xfrm>
        <a:graphic>
          <a:graphicData uri="http://schemas.openxmlformats.org/drawingml/2006/table">
            <a:tbl>
              <a:tblPr/>
              <a:tblGrid>
                <a:gridCol w="1052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983180388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1822787768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Tool steels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– 0.47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69.6 - 96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 Box 1">
            <a:extLst>
              <a:ext uri="{FF2B5EF4-FFF2-40B4-BE49-F238E27FC236}">
                <a16:creationId xmlns:a16="http://schemas.microsoft.com/office/drawing/2014/main" id="{3A3CA393-3725-44C4-80BD-5F7425587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91" y="4263004"/>
            <a:ext cx="6573936" cy="69956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tIns="7200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%: 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Typical difference between measured value and certified reference value when large set of test samples are measured with multiple production instruments. Notice that performance of individual instrument may differ slightly.</a:t>
            </a:r>
          </a:p>
          <a:p>
            <a:pPr algn="l" rtl="0">
              <a:defRPr sz="1000"/>
            </a:pPr>
            <a:endParaRPr lang="fi-FI" sz="900" b="0" i="0" u="none" strike="noStrike" baseline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l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Calibration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range: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Concentration range of the standards used in calibration.</a:t>
            </a:r>
          </a:p>
        </p:txBody>
      </p:sp>
    </p:spTree>
    <p:extLst>
      <p:ext uri="{BB962C8B-B14F-4D97-AF65-F5344CB8AC3E}">
        <p14:creationId xmlns:p14="http://schemas.microsoft.com/office/powerpoint/2010/main" val="385151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29A9-A88E-4F2D-89F6-F8493104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Nickel, Copper and Titanium Alloys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7F6228-224E-40C1-91E3-77C9B3482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80071"/>
              </p:ext>
            </p:extLst>
          </p:nvPr>
        </p:nvGraphicFramePr>
        <p:xfrm>
          <a:off x="341253" y="989786"/>
          <a:ext cx="8142665" cy="762000"/>
        </p:xfrm>
        <a:graphic>
          <a:graphicData uri="http://schemas.openxmlformats.org/drawingml/2006/table">
            <a:tbl>
              <a:tblPr/>
              <a:tblGrid>
                <a:gridCol w="101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4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857088764"/>
                    </a:ext>
                  </a:extLst>
                </a:gridCol>
                <a:gridCol w="5379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90500">
                <a:tc gridSpan="14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Nickel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33.3 - 100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CE5E7F-88FD-402A-BAC0-F7617A8EE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8634"/>
              </p:ext>
            </p:extLst>
          </p:nvPr>
        </p:nvGraphicFramePr>
        <p:xfrm>
          <a:off x="341253" y="2134561"/>
          <a:ext cx="8462384" cy="705704"/>
        </p:xfrm>
        <a:graphic>
          <a:graphicData uri="http://schemas.openxmlformats.org/drawingml/2006/table">
            <a:tbl>
              <a:tblPr/>
              <a:tblGrid>
                <a:gridCol w="1039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3923248677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0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525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76426">
                <a:tc gridSpan="16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Copper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2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2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57.9 - 100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42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03AF23-D06A-4B6A-9794-A4554BD67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28935"/>
              </p:ext>
            </p:extLst>
          </p:nvPr>
        </p:nvGraphicFramePr>
        <p:xfrm>
          <a:off x="341253" y="3223040"/>
          <a:ext cx="7638810" cy="762000"/>
        </p:xfrm>
        <a:graphic>
          <a:graphicData uri="http://schemas.openxmlformats.org/drawingml/2006/table">
            <a:tbl>
              <a:tblPr/>
              <a:tblGrid>
                <a:gridCol w="1086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Titanium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74.8 - 100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">
            <a:extLst>
              <a:ext uri="{FF2B5EF4-FFF2-40B4-BE49-F238E27FC236}">
                <a16:creationId xmlns:a16="http://schemas.microsoft.com/office/drawing/2014/main" id="{7CF17341-9025-4981-BBA6-11C10EBA6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91" y="4263004"/>
            <a:ext cx="6573936" cy="69956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tIns="7200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%: 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Typical difference between measured value and certified reference value when large set of test samples are measured with multiple production instruments. Notice that performance of individual instrument may differ slightly.</a:t>
            </a:r>
          </a:p>
          <a:p>
            <a:pPr algn="l" rtl="0">
              <a:defRPr sz="1000"/>
            </a:pPr>
            <a:endParaRPr lang="fi-FI" sz="900" b="0" i="0" u="none" strike="noStrike" baseline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l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Calibration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range: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Concentration range of the standards used in calibration.</a:t>
            </a:r>
          </a:p>
        </p:txBody>
      </p:sp>
    </p:spTree>
    <p:extLst>
      <p:ext uri="{BB962C8B-B14F-4D97-AF65-F5344CB8AC3E}">
        <p14:creationId xmlns:p14="http://schemas.microsoft.com/office/powerpoint/2010/main" val="216863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179E-E9E0-45BA-88AB-265467CD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Zinc and Cobalt Alloys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D09C53-5253-41A9-88C3-6F2C0CC5D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0872"/>
              </p:ext>
            </p:extLst>
          </p:nvPr>
        </p:nvGraphicFramePr>
        <p:xfrm>
          <a:off x="350489" y="1298848"/>
          <a:ext cx="5407304" cy="762000"/>
        </p:xfrm>
        <a:graphic>
          <a:graphicData uri="http://schemas.openxmlformats.org/drawingml/2006/table">
            <a:tbl>
              <a:tblPr/>
              <a:tblGrid>
                <a:gridCol w="1087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Zinc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94.7 - 100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B81835-6D37-4AD6-ADF9-F956E3A31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68469"/>
              </p:ext>
            </p:extLst>
          </p:nvPr>
        </p:nvGraphicFramePr>
        <p:xfrm>
          <a:off x="350489" y="2378968"/>
          <a:ext cx="8286810" cy="762000"/>
        </p:xfrm>
        <a:graphic>
          <a:graphicData uri="http://schemas.openxmlformats.org/drawingml/2006/table">
            <a:tbl>
              <a:tblPr/>
              <a:tblGrid>
                <a:gridCol w="1086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Cobalt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– 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19 - 31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24 - 65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0.1 - 25.7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F2320153-D5B4-43B5-9705-3D3273EE6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91" y="4263004"/>
            <a:ext cx="6573936" cy="69956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tIns="7200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%: 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Typical difference between measured value and certified reference value when large set of test samples are measured with multiple production instruments. Notice that performance of individual instrument may differ slightly.</a:t>
            </a:r>
          </a:p>
          <a:p>
            <a:pPr algn="l" rtl="0">
              <a:defRPr sz="1000"/>
            </a:pPr>
            <a:endParaRPr lang="fi-FI" sz="900" b="0" i="0" u="none" strike="noStrike" baseline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l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Calibration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range: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Concentration range of the standards used in calibration.</a:t>
            </a:r>
          </a:p>
        </p:txBody>
      </p:sp>
    </p:spTree>
    <p:extLst>
      <p:ext uri="{BB962C8B-B14F-4D97-AF65-F5344CB8AC3E}">
        <p14:creationId xmlns:p14="http://schemas.microsoft.com/office/powerpoint/2010/main" val="95098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A2C73-D263-41B0-A13C-D84FF22DB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Lead, Tin and </a:t>
            </a:r>
            <a:r>
              <a:rPr lang="en-GB" dirty="0" err="1"/>
              <a:t>Lead+Tin</a:t>
            </a:r>
            <a:r>
              <a:rPr lang="en-GB" dirty="0"/>
              <a:t> Alloys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6B9DEF-DF44-4B87-AEDB-0C8B83CA9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99008"/>
              </p:ext>
            </p:extLst>
          </p:nvPr>
        </p:nvGraphicFramePr>
        <p:xfrm>
          <a:off x="373485" y="947866"/>
          <a:ext cx="3248216" cy="762000"/>
        </p:xfrm>
        <a:graphic>
          <a:graphicData uri="http://schemas.openxmlformats.org/drawingml/2006/table">
            <a:tbl>
              <a:tblPr/>
              <a:tblGrid>
                <a:gridCol w="1088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range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89.9 - 100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E77EB2-131A-4310-AAC7-4401592C2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82063"/>
              </p:ext>
            </p:extLst>
          </p:nvPr>
        </p:nvGraphicFramePr>
        <p:xfrm>
          <a:off x="373485" y="2027986"/>
          <a:ext cx="5407304" cy="762000"/>
        </p:xfrm>
        <a:graphic>
          <a:graphicData uri="http://schemas.openxmlformats.org/drawingml/2006/table">
            <a:tbl>
              <a:tblPr/>
              <a:tblGrid>
                <a:gridCol w="1087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Tin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Ag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83.1 - 100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EDA2E8-60FC-4047-960C-3E83F9511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03341"/>
              </p:ext>
            </p:extLst>
          </p:nvPr>
        </p:nvGraphicFramePr>
        <p:xfrm>
          <a:off x="373485" y="3108106"/>
          <a:ext cx="3248216" cy="762000"/>
        </p:xfrm>
        <a:graphic>
          <a:graphicData uri="http://schemas.openxmlformats.org/drawingml/2006/table">
            <a:tbl>
              <a:tblPr/>
              <a:tblGrid>
                <a:gridCol w="1088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 + Tin alloys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Ag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Calibration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range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0 - 2.0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30.9 - 62.4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35.7 - 68.4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Error, wt.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1">
            <a:extLst>
              <a:ext uri="{FF2B5EF4-FFF2-40B4-BE49-F238E27FC236}">
                <a16:creationId xmlns:a16="http://schemas.microsoft.com/office/drawing/2014/main" id="{8490663D-12FA-4F43-AE6E-B0667BF9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91" y="4263004"/>
            <a:ext cx="6573936" cy="69956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8000" tIns="7200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%: 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Typical difference between measured value and certified reference value when large set of test samples are measured with multiple production instruments. Notice that performance of individual instrument may differ slightly.</a:t>
            </a:r>
          </a:p>
          <a:p>
            <a:pPr algn="l" rtl="0">
              <a:defRPr sz="1000"/>
            </a:pPr>
            <a:endParaRPr lang="fi-FI" sz="900" b="0" i="0" u="none" strike="noStrike" baseline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l">
              <a:defRPr sz="1000"/>
            </a:pPr>
            <a:r>
              <a:rPr lang="fi-FI" sz="9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Calibration</a:t>
            </a:r>
            <a:r>
              <a:rPr lang="fi-FI" sz="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range:</a:t>
            </a:r>
            <a:r>
              <a:rPr lang="fi-FI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Concentration range of the standards used in calibration.</a:t>
            </a:r>
          </a:p>
        </p:txBody>
      </p:sp>
    </p:spTree>
    <p:extLst>
      <p:ext uri="{BB962C8B-B14F-4D97-AF65-F5344CB8AC3E}">
        <p14:creationId xmlns:p14="http://schemas.microsoft.com/office/powerpoint/2010/main" val="297613788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7">
      <a:majorFont>
        <a:latin typeface="Arial"/>
        <a:ea typeface="HGP創英角ｺﾞｼｯｸUB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75000"/>
          </a:schemeClr>
        </a:solidFill>
        <a:ln w="9525">
          <a:noFill/>
          <a:miter lim="800000"/>
          <a:headEnd/>
          <a:tailEnd/>
        </a:ln>
        <a:effectLst/>
      </a:spPr>
      <a:bodyPr wrap="none" rtlCol="0" anchor="ctr" anchorCtr="0">
        <a:noAutofit/>
      </a:bodyPr>
      <a:lstStyle>
        <a:defPPr algn="ctr">
          <a:defRPr kumimoji="1" sz="1800" smtClean="0">
            <a:solidFill>
              <a:schemeClr val="tx1"/>
            </a:solidFill>
            <a:latin typeface="+mn-lt"/>
            <a:ea typeface="+mn-ea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sz="220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6B1C5A238DA4E986A02B860CEDE40" ma:contentTypeVersion="61" ma:contentTypeDescription="Create a new document." ma:contentTypeScope="" ma:versionID="eb8746551dbad5ce4a3bd9394b68e93c">
  <xsd:schema xmlns:xsd="http://www.w3.org/2001/XMLSchema" xmlns:xs="http://www.w3.org/2001/XMLSchema" xmlns:p="http://schemas.microsoft.com/office/2006/metadata/properties" xmlns:ns2="85ce8acd-dc7b-467f-b3b0-95d38fc87667" xmlns:ns3="87625968-23a3-484d-9d13-34ee658a8851" targetNamespace="http://schemas.microsoft.com/office/2006/metadata/properties" ma:root="true" ma:fieldsID="198517c50f7830d6882fa962e9312446" ns2:_="" ns3:_="">
    <xsd:import namespace="85ce8acd-dc7b-467f-b3b0-95d38fc87667"/>
    <xsd:import namespace="87625968-23a3-484d-9d13-34ee658a8851"/>
    <xsd:element name="properties">
      <xsd:complexType>
        <xsd:sequence>
          <xsd:element name="documentManagement">
            <xsd:complexType>
              <xsd:all>
                <xsd:element ref="ns2:Email_x0020_Alert" minOccurs="0"/>
                <xsd:element ref="ns2:Language" minOccurs="0"/>
                <xsd:element ref="ns2:Document_x0020_type"/>
                <xsd:element ref="ns2:Handheld_x0020_LIBS" minOccurs="0"/>
                <xsd:element ref="ns2:Handheld_x0020_XRF" minOccurs="0"/>
                <xsd:element ref="ns2:OES" minOccurs="0"/>
                <xsd:element ref="ns2:TA_x0020_Series" minOccurs="0"/>
                <xsd:element ref="ns2:Sales" minOccurs="0"/>
                <xsd:element ref="ns2:Marketing" minOccurs="0"/>
                <xsd:element ref="ns2:Training" minOccurs="0"/>
                <xsd:element ref="ns2:Technical_x0020_Information" minOccurs="0"/>
                <xsd:element ref="ns2:Product_x0020_Updates" minOccurs="0"/>
                <xsd:element ref="ns2:Service" minOccurs="0"/>
                <xsd:element ref="ns2:AssetRAL" minOccurs="0"/>
                <xsd:element ref="ns2:Extranet" minOccurs="0"/>
                <xsd:element ref="ns2:Stationary_x0020_OES" minOccurs="0"/>
                <xsd:element ref="ns2:Admin" minOccurs="0"/>
                <xsd:element ref="ns2:Applications" minOccurs="0"/>
                <xsd:element ref="ns2:Contact_x0020_Gauges" minOccurs="0"/>
                <xsd:element ref="ns2:HHA_x0020_Benchtop_x0020_XRF" minOccurs="0"/>
                <xsd:element ref="ns2:HHSBenchtop" minOccurs="0"/>
                <xsd:element ref="ns2:HHACoatingsXRF" minOccurs="0"/>
                <xsd:element ref="ns2:HHSCoatingsXR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Campaign" minOccurs="0"/>
                <xsd:element ref="ns2:PublishDateandTime" minOccurs="0"/>
                <xsd:element ref="ns2:UnpublishDateandTime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e8acd-dc7b-467f-b3b0-95d38fc87667" elementFormDefault="qualified">
    <xsd:import namespace="http://schemas.microsoft.com/office/2006/documentManagement/types"/>
    <xsd:import namespace="http://schemas.microsoft.com/office/infopath/2007/PartnerControls"/>
    <xsd:element name="Email_x0020_Alert" ma:index="2" nillable="true" ma:displayName="Email Alert" ma:default="1" ma:description="Set this to 'No' if you do not want users to be notified of your changes in the daily update e-mail" ma:internalName="Email_x0020_Alert">
      <xsd:simpleType>
        <xsd:restriction base="dms:Boolean"/>
      </xsd:simpleType>
    </xsd:element>
    <xsd:element name="Language" ma:index="3" nillable="true" ma:displayName="Language" ma:default="EN" ma:format="Dropdown" ma:internalName="Language">
      <xsd:simpleType>
        <xsd:restriction base="dms:Choice">
          <xsd:enumeration value="CN"/>
          <xsd:enumeration value="CZE"/>
          <xsd:enumeration value="DE"/>
          <xsd:enumeration value="EN"/>
          <xsd:enumeration value="EN - US"/>
          <xsd:enumeration value="ES"/>
          <xsd:enumeration value="FI"/>
          <xsd:enumeration value="FR"/>
          <xsd:enumeration value="IT"/>
          <xsd:enumeration value="JP"/>
          <xsd:enumeration value="KR"/>
          <xsd:enumeration value="NL"/>
          <xsd:enumeration value="PL"/>
          <xsd:enumeration value="PT"/>
          <xsd:enumeration value="RU"/>
          <xsd:enumeration value="TR"/>
        </xsd:restriction>
      </xsd:simpleType>
    </xsd:element>
    <xsd:element name="Document_x0020_type" ma:index="4" ma:displayName="Document type" ma:format="Dropdown" ma:internalName="Document_x0020_type">
      <xsd:simpleType>
        <xsd:union memberTypes="dms:Text">
          <xsd:simpleType>
            <xsd:restriction base="dms:Choice">
              <xsd:enumeration value="Ads / Banner"/>
              <xsd:enumeration value="Application Note"/>
              <xsd:enumeration value="Application Update"/>
              <xsd:enumeration value="Applications Directory"/>
              <xsd:enumeration value="ASM"/>
              <xsd:enumeration value="AtWorks"/>
              <xsd:enumeration value="Backdrop"/>
              <xsd:enumeration value="Brochure / Flyer"/>
              <xsd:enumeration value="Case Study"/>
              <xsd:enumeration value="Certification"/>
              <xsd:enumeration value="Competition"/>
              <xsd:enumeration value="Configuration"/>
              <xsd:enumeration value="Email Banner"/>
              <xsd:enumeration value="Email Signature"/>
              <xsd:enumeration value="Emailer"/>
              <xsd:enumeration value="Grade libraries"/>
              <xsd:enumeration value="Image"/>
              <xsd:enumeration value="Infocard"/>
              <xsd:enumeration value="Knowledge base"/>
              <xsd:enumeration value="Leaflet"/>
              <xsd:enumeration value="Learning Guide"/>
              <xsd:enumeration value="Legal Documents"/>
              <xsd:enumeration value="Logo"/>
              <xsd:enumeration value="Method Sheet"/>
              <xsd:enumeration value="Online Tutorials"/>
              <xsd:enumeration value="Order Form"/>
              <xsd:enumeration value="Performance &amp; Calibration Data"/>
              <xsd:enumeration value="Poster"/>
              <xsd:enumeration value="Presentation"/>
              <xsd:enumeration value="Press Release"/>
              <xsd:enumeration value="Product Update"/>
              <xsd:enumeration value="Pull-up Banner"/>
              <xsd:enumeration value="Quotation Lead Times"/>
              <xsd:enumeration value="Quote Text"/>
              <xsd:enumeration value="Request Forms"/>
              <xsd:enumeration value="Safety Training"/>
              <xsd:enumeration value="Sales Presentation"/>
              <xsd:enumeration value="Selling Guides"/>
              <xsd:enumeration value="Service Documents"/>
              <xsd:enumeration value="Software"/>
              <xsd:enumeration value="Software Update"/>
              <xsd:enumeration value="SUB"/>
              <xsd:enumeration value="Technical Specifications"/>
              <xsd:enumeration value="Translation Template"/>
              <xsd:enumeration value="User Manual"/>
              <xsd:enumeration value="User Reference List"/>
              <xsd:enumeration value="Video"/>
              <xsd:enumeration value="Webinar"/>
              <xsd:enumeration value="White Paper"/>
            </xsd:restriction>
          </xsd:simpleType>
        </xsd:union>
      </xsd:simpleType>
    </xsd:element>
    <xsd:element name="Handheld_x0020_LIBS" ma:index="5" nillable="true" ma:displayName="Handheld LIBS" ma:default="0" ma:format="Dropdown" ma:internalName="Handheld_x0020_LIBS">
      <xsd:simpleType>
        <xsd:restriction base="dms:Boolean"/>
      </xsd:simpleType>
    </xsd:element>
    <xsd:element name="Handheld_x0020_XRF" ma:index="6" nillable="true" ma:displayName="Handheld XRF" ma:default="0" ma:format="Dropdown" ma:internalName="Handheld_x0020_XRF">
      <xsd:simpleType>
        <xsd:restriction base="dms:Boolean"/>
      </xsd:simpleType>
    </xsd:element>
    <xsd:element name="OES" ma:index="7" nillable="true" ma:displayName="Mobile OES" ma:default="0" ma:format="Dropdown" ma:internalName="OES">
      <xsd:simpleType>
        <xsd:restriction base="dms:Boolean"/>
      </xsd:simpleType>
    </xsd:element>
    <xsd:element name="TA_x0020_Series" ma:index="8" nillable="true" ma:displayName="TA Series" ma:default="0" ma:format="Dropdown" ma:internalName="TA_x0020_Series">
      <xsd:simpleType>
        <xsd:restriction base="dms:Boolean"/>
      </xsd:simpleType>
    </xsd:element>
    <xsd:element name="Sales" ma:index="9" nillable="true" ma:displayName="Sales" ma:default="0" ma:format="Dropdown" ma:internalName="Sales">
      <xsd:simpleType>
        <xsd:restriction base="dms:Boolean"/>
      </xsd:simpleType>
    </xsd:element>
    <xsd:element name="Marketing" ma:index="10" nillable="true" ma:displayName="Marketing" ma:default="0" ma:format="Dropdown" ma:internalName="Marketing">
      <xsd:simpleType>
        <xsd:restriction base="dms:Boolean"/>
      </xsd:simpleType>
    </xsd:element>
    <xsd:element name="Training" ma:index="11" nillable="true" ma:displayName="Training" ma:default="0" ma:format="Dropdown" ma:internalName="Training">
      <xsd:simpleType>
        <xsd:restriction base="dms:Boolean"/>
      </xsd:simpleType>
    </xsd:element>
    <xsd:element name="Technical_x0020_Information" ma:index="12" nillable="true" ma:displayName="Technical Information" ma:default="0" ma:format="Dropdown" ma:internalName="Technical_x0020_Information">
      <xsd:simpleType>
        <xsd:restriction base="dms:Boolean"/>
      </xsd:simpleType>
    </xsd:element>
    <xsd:element name="Product_x0020_Updates" ma:index="13" nillable="true" ma:displayName="Product Updates" ma:default="0" ma:format="Dropdown" ma:internalName="Product_x0020_Updates">
      <xsd:simpleType>
        <xsd:restriction base="dms:Boolean"/>
      </xsd:simpleType>
    </xsd:element>
    <xsd:element name="Service" ma:index="14" nillable="true" ma:displayName="Service" ma:default="0" ma:format="Dropdown" ma:internalName="Service">
      <xsd:simpleType>
        <xsd:restriction base="dms:Boolean"/>
      </xsd:simpleType>
    </xsd:element>
    <xsd:element name="AssetRAL" ma:index="15" nillable="true" ma:displayName="AssetRAL" ma:decimals="0" ma:default="0" ma:description="The Asset Restricted Access Level field is used to limit access to confidential information. If in doubt, leave blank or set to 0" ma:internalName="AssetRAL" ma:percentage="FALSE">
      <xsd:simpleType>
        <xsd:restriction base="dms:Number">
          <xsd:maxInclusive value="2"/>
          <xsd:minInclusive value="0"/>
        </xsd:restriction>
      </xsd:simpleType>
    </xsd:element>
    <xsd:element name="Extranet" ma:index="16" nillable="true" ma:displayName="HitachiStaffOnly" ma:default="0" ma:description="If yes then only users with a Hitachi login will see the asset" ma:format="Dropdown" ma:internalName="Extranet">
      <xsd:simpleType>
        <xsd:restriction base="dms:Boolean"/>
      </xsd:simpleType>
    </xsd:element>
    <xsd:element name="Stationary_x0020_OES" ma:index="17" nillable="true" ma:displayName="Stationary OES" ma:default="0" ma:format="Dropdown" ma:internalName="Stationary_x0020_OES">
      <xsd:simpleType>
        <xsd:restriction base="dms:Boolean"/>
      </xsd:simpleType>
    </xsd:element>
    <xsd:element name="Admin" ma:index="18" nillable="true" ma:displayName="Admin" ma:default="0" ma:format="Dropdown" ma:internalName="Admin">
      <xsd:simpleType>
        <xsd:restriction base="dms:Boolean"/>
      </xsd:simpleType>
    </xsd:element>
    <xsd:element name="Applications" ma:index="19" nillable="true" ma:displayName="Applications" ma:default="0" ma:format="Dropdown" ma:internalName="Applications">
      <xsd:simpleType>
        <xsd:restriction base="dms:Boolean"/>
      </xsd:simpleType>
    </xsd:element>
    <xsd:element name="Contact_x0020_Gauges" ma:index="22" nillable="true" ma:displayName="Contact Gauges" ma:default="0" ma:description="e.g. CMI products" ma:internalName="Contact_x0020_Gauges">
      <xsd:simpleType>
        <xsd:restriction base="dms:Boolean"/>
      </xsd:simpleType>
    </xsd:element>
    <xsd:element name="HHA_x0020_Benchtop_x0020_XRF" ma:index="23" nillable="true" ma:displayName="HHA Benchtop XRF" ma:default="0" ma:description="e.g. X-Supreme, Lab-X" ma:format="Dropdown" ma:internalName="HHA_x0020_Benchtop_x0020_XRF">
      <xsd:simpleType>
        <xsd:restriction base="dms:Boolean"/>
      </xsd:simpleType>
    </xsd:element>
    <xsd:element name="HHSBenchtop" ma:index="24" nillable="true" ma:displayName="HHS Benchtop" ma:default="0" ma:description="e.g. EA, HM" ma:format="Dropdown" ma:internalName="HHSBenchtop">
      <xsd:simpleType>
        <xsd:restriction base="dms:Boolean"/>
      </xsd:simpleType>
    </xsd:element>
    <xsd:element name="HHACoatingsXRF" ma:index="25" nillable="true" ma:displayName="HHA Coatings XRF" ma:default="0" ma:description="e.g. XStrata" ma:format="Dropdown" ma:internalName="HHACoatingsXRF">
      <xsd:simpleType>
        <xsd:restriction base="dms:Boolean"/>
      </xsd:simpleType>
    </xsd:element>
    <xsd:element name="HHSCoatingsXRF" ma:index="26" nillable="true" ma:displayName="HHS Coatings XRF" ma:default="0" ma:description="e.g. FT1xx" ma:format="Dropdown" ma:internalName="HHSCoatingsXRF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3" nillable="true" ma:displayName="Length (seconds)" ma:internalName="MediaLengthInSeconds" ma:readOnly="true">
      <xsd:simpleType>
        <xsd:restriction base="dms:Unknown"/>
      </xsd:simpleType>
    </xsd:element>
    <xsd:element name="Campaign" ma:index="44" nillable="true" ma:displayName="Campaign" ma:format="Dropdown" ma:internalName="Campaig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XTADMA200"/>
                    <xsd:enumeration value="BLACKMASS"/>
                  </xsd:restriction>
                </xsd:simpleType>
              </xsd:element>
            </xsd:sequence>
          </xsd:extension>
        </xsd:complexContent>
      </xsd:complexType>
    </xsd:element>
    <xsd:element name="PublishDateandTime" ma:index="45" nillable="true" ma:displayName="Publish Date and Time" ma:format="DateTime" ma:internalName="PublishDateandTime">
      <xsd:simpleType>
        <xsd:restriction base="dms:DateTime"/>
      </xsd:simpleType>
    </xsd:element>
    <xsd:element name="UnpublishDateandTime" ma:index="46" nillable="true" ma:displayName="Unpublish Date and Time" ma:format="DateTime" ma:internalName="UnpublishDateandTime">
      <xsd:simpleType>
        <xsd:restriction base="dms:DateTime"/>
      </xsd:simpleType>
    </xsd:element>
    <xsd:element name="MediaServiceObjectDetectorVersions" ma:index="4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49" nillable="true" ma:taxonomy="true" ma:internalName="lcf76f155ced4ddcb4097134ff3c332f" ma:taxonomyFieldName="MediaServiceImageTags" ma:displayName="Image Tags" ma:readOnly="false" ma:fieldId="{5cf76f15-5ced-4ddc-b409-7134ff3c332f}" ma:taxonomyMulti="true" ma:sspId="9dd84382-b38c-4eba-b7c2-4a66a077de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25968-23a3-484d-9d13-34ee658a8851" elementFormDefault="qualified">
    <xsd:import namespace="http://schemas.microsoft.com/office/2006/documentManagement/types"/>
    <xsd:import namespace="http://schemas.microsoft.com/office/infopath/2007/PartnerControls"/>
    <xsd:element name="TaxCatchAll" ma:index="50" nillable="true" ma:displayName="Taxonomy Catch All Column" ma:hidden="true" ma:list="{08b39b41-d710-4611-b6e0-814f0a400581}" ma:internalName="TaxCatchAll" ma:showField="CatchAllData" ma:web="87625968-23a3-484d-9d13-34ee658a88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etRAL xmlns="85ce8acd-dc7b-467f-b3b0-95d38fc87667">0</AssetRAL>
    <Contact_x0020_Gauges xmlns="85ce8acd-dc7b-467f-b3b0-95d38fc87667">false</Contact_x0020_Gauges>
    <Handheld_x0020_LIBS xmlns="85ce8acd-dc7b-467f-b3b0-95d38fc87667">true</Handheld_x0020_LIBS>
    <Admin xmlns="85ce8acd-dc7b-467f-b3b0-95d38fc87667">false</Admin>
    <Technical_x0020_Information xmlns="85ce8acd-dc7b-467f-b3b0-95d38fc87667">true</Technical_x0020_Information>
    <Extranet xmlns="85ce8acd-dc7b-467f-b3b0-95d38fc87667">false</Extranet>
    <HHSBenchtop xmlns="85ce8acd-dc7b-467f-b3b0-95d38fc87667">false</HHSBenchtop>
    <HHACoatingsXRF xmlns="85ce8acd-dc7b-467f-b3b0-95d38fc87667">false</HHACoatingsXRF>
    <Sales xmlns="85ce8acd-dc7b-467f-b3b0-95d38fc87667">false</Sales>
    <HHSCoatingsXRF xmlns="85ce8acd-dc7b-467f-b3b0-95d38fc87667">false</HHSCoatingsXRF>
    <Email_x0020_Alert xmlns="85ce8acd-dc7b-467f-b3b0-95d38fc87667">false</Email_x0020_Alert>
    <Stationary_x0020_OES xmlns="85ce8acd-dc7b-467f-b3b0-95d38fc87667">false</Stationary_x0020_OES>
    <Handheld_x0020_XRF xmlns="85ce8acd-dc7b-467f-b3b0-95d38fc87667">false</Handheld_x0020_XRF>
    <Service xmlns="85ce8acd-dc7b-467f-b3b0-95d38fc87667">false</Service>
    <Document_x0020_type xmlns="85ce8acd-dc7b-467f-b3b0-95d38fc87667">Performance &amp; Calibration Data</Document_x0020_type>
    <HHA_x0020_Benchtop_x0020_XRF xmlns="85ce8acd-dc7b-467f-b3b0-95d38fc87667">false</HHA_x0020_Benchtop_x0020_XRF>
    <Training xmlns="85ce8acd-dc7b-467f-b3b0-95d38fc87667">false</Training>
    <Language xmlns="85ce8acd-dc7b-467f-b3b0-95d38fc87667">EN</Language>
    <OES xmlns="85ce8acd-dc7b-467f-b3b0-95d38fc87667">false</OES>
    <Marketing xmlns="85ce8acd-dc7b-467f-b3b0-95d38fc87667">false</Marketing>
    <Product_x0020_Updates xmlns="85ce8acd-dc7b-467f-b3b0-95d38fc87667">false</Product_x0020_Updates>
    <Applications xmlns="85ce8acd-dc7b-467f-b3b0-95d38fc87667">false</Applications>
    <TA_x0020_Series xmlns="85ce8acd-dc7b-467f-b3b0-95d38fc87667">false</TA_x0020_Series>
    <Campaign xmlns="85ce8acd-dc7b-467f-b3b0-95d38fc87667" xsi:nil="true"/>
    <UnpublishDateandTime xmlns="85ce8acd-dc7b-467f-b3b0-95d38fc87667" xsi:nil="true"/>
    <PublishDateandTime xmlns="85ce8acd-dc7b-467f-b3b0-95d38fc87667" xsi:nil="true"/>
    <TaxCatchAll xmlns="87625968-23a3-484d-9d13-34ee658a8851" xsi:nil="true"/>
    <lcf76f155ced4ddcb4097134ff3c332f xmlns="85ce8acd-dc7b-467f-b3b0-95d38fc876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F7CB1B-AC2C-4B8A-B22B-18B2E13A0961}"/>
</file>

<file path=customXml/itemProps2.xml><?xml version="1.0" encoding="utf-8"?>
<ds:datastoreItem xmlns:ds="http://schemas.openxmlformats.org/officeDocument/2006/customXml" ds:itemID="{25847226-8EA2-4232-B625-C195B31D8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767DC-9184-4431-BAD6-AAB0CB6A71C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1021</Words>
  <Application>Microsoft Office PowerPoint</Application>
  <PresentationFormat>On-screen Show (16:9)</PresentationFormat>
  <Paragraphs>447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HGPGothicE</vt:lpstr>
      <vt:lpstr>標準デザイン</vt:lpstr>
      <vt:lpstr>Vulcan Expert+  Calibration datasheet</vt:lpstr>
      <vt:lpstr>Aluminium and Magnesium Alloys</vt:lpstr>
      <vt:lpstr>Stainless Steels, Low Alloy Steels and Tool Steels</vt:lpstr>
      <vt:lpstr>Nickel, Copper and Titanium Alloys</vt:lpstr>
      <vt:lpstr>Zinc and Cobalt Alloys</vt:lpstr>
      <vt:lpstr>Lead, Tin and Lead+Tin Alloys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Datasheets: Vulcan Expert+ (EN)</dc:title>
  <dc:subject/>
  <dc:creator/>
  <cp:lastModifiedBy/>
  <cp:revision>109</cp:revision>
  <dcterms:created xsi:type="dcterms:W3CDTF">2004-05-26T10:25:15Z</dcterms:created>
  <dcterms:modified xsi:type="dcterms:W3CDTF">2022-04-07T09:25:19Z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0x0101007226B1C5A238DA4E986A02B860CEDE40</vt:lpwstr>
  </property>
</Properties>
</file>